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64" r:id="rId8"/>
    <p:sldId id="265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B93C-0FE0-95A7-9527-3F60909A0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A4468-31D8-9501-FD84-50BC418246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1294E-9D2B-B3F1-9BE0-578EB2A28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0C92B-DD72-EA0C-8F63-F8F9E2DF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6CB47-AC62-2E40-F874-F6439D0C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2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2ECB9-573F-9660-1F34-8B5D5421C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17729-6686-3CEF-E6D6-DFAD07AEA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AB1EF-07B1-5EAA-2B1F-CF34D1810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6389E-58E0-A2BD-24A0-FEFF89FB6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72E1A-DFF4-D48D-FE9D-AA0327F7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90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D932E-60FA-775E-CD6B-8DD0ABEDF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05174-6664-950E-1F33-033E9BD72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02D11-033A-0EAC-AA69-972AD9490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79F0D-34A3-CC95-6293-767F82B4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E1346-DDB1-9967-B4E4-169F4D2B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2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40597-726E-7658-639B-D8B9A2B60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93B2E-51AD-9640-1966-649572CAF6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4A819-731A-C2F7-BD6F-0F4E8175C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9B6BE-65C6-4211-D448-FC552482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8847B-13E4-5E00-C109-89BDB558C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DE610-2A8B-A430-3C5E-F4649C942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1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66AB9-946B-1D8D-09A3-7DF40A99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97D95-3C5F-54A3-A033-9D0322EE1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75DAA-9470-82F3-409A-5E619D4D9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C76F9-AD20-E302-8390-092068B57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88B95C-05C5-2C17-C29C-35BC515DBC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6A0768-7D1E-60F9-E296-B6A5B3602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57E682-3134-ABC7-93C3-1F0E39B04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A952B1-F019-9B37-439F-B0F68D887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85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8835A-2147-45EE-80A6-D3ADEDA3F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697380-A407-4B7F-E97A-9CE091EAA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EA7CD3-D39A-0CDE-C2DC-8C615553B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DF0E3-BA67-4332-C7D9-13285E76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3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FD21D8-DF98-FED1-C4A7-48245A2F3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D6DFB3-BBC2-7A65-4A8F-18275567A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1B24D-417F-666D-5F3C-F34D4ADD1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3DA99-0570-02AB-7A65-9C288B916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9DF65-D6BD-3B02-D73A-F4626C0CC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41E2B-9237-0EE1-DD2A-33A897E5A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3CC68A-4895-1A78-8A99-04A032C38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1C70BD-48BB-A46F-BA62-0CBAAE1F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EAABD-B8DF-3C78-E56F-6CBB4C19D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5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57B75-DAB5-0841-858A-30ED0883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C4688-7DB7-E297-A1E7-5FFD625026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F863A-6039-C2A4-EEE4-AAA299E3D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5F0A4-8F7A-8CA1-9AB4-396B293A4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9C95E-449C-2F43-77C2-4DF28CD0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8385C-1A3B-7AFA-406F-061001012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3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7DC72-C49B-33A8-FCEE-149E1A641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E7363-50CD-29A0-8605-6D67204A6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519EA-0909-12F2-2627-CF6ACA1F2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CCEB7-8D79-7108-374B-F7313295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C65A8-EAEF-AF38-CDFA-B33410122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56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68EB3A-5E05-6AD1-E40E-F3375FE383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2AE2FA-07F3-FBEB-DB28-2DBBAFD9A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95DD6-B83C-8261-43D9-EC717ED44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8C5A7-1717-24FF-1331-C3F5EF4FE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01C7F-D8F0-6CA8-B203-43F8F2B7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46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9A77D7-39B5-01FE-AF58-93650D6B9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1D803-49EC-0032-D6F3-40FB07E25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F957F-8B61-D73B-0505-6C674BCCF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ADF6A-9C2E-4B1C-A5F4-8929A7F24257}" type="datetimeFigureOut">
              <a:rPr lang="en-US" smtClean="0"/>
              <a:t>27/05/2025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40CFA-A9A4-3A4A-7F37-07B8BF10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854DA-AA70-2E86-7DF9-8F0B2D2783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3D697-FDC3-408B-AB39-5EFD49DB1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3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F83C4-A883-9806-C6D6-83D871B3C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My Multi-Objective Particle Swarm Optimization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9A57E5-E504-CF25-D552-399AD58C32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Student: Nguyen Viet Khanh – Internship </a:t>
            </a:r>
            <a:r>
              <a:rPr lang="en-US" dirty="0" err="1"/>
              <a:t>TEEP</a:t>
            </a:r>
            <a:endParaRPr lang="en-US" dirty="0"/>
          </a:p>
          <a:p>
            <a:r>
              <a:rPr lang="en-US" dirty="0"/>
              <a:t>Lecturer: Cheng Wei Peng</a:t>
            </a:r>
          </a:p>
        </p:txBody>
      </p:sp>
    </p:spTree>
    <p:extLst>
      <p:ext uri="{BB962C8B-B14F-4D97-AF65-F5344CB8AC3E}">
        <p14:creationId xmlns:p14="http://schemas.microsoft.com/office/powerpoint/2010/main" val="207340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6AF708-FC79-FBF9-9EEE-80306D705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88" y="365125"/>
            <a:ext cx="5852172" cy="4389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Pathfinding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A83EF-CC70-D581-4661-0F4E3938B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Continuous map</a:t>
            </a:r>
          </a:p>
          <a:p>
            <a:pPr lvl="1"/>
            <a:r>
              <a:rPr lang="en-US" dirty="0"/>
              <a:t>Given start point, goal point</a:t>
            </a:r>
          </a:p>
          <a:p>
            <a:pPr lvl="1"/>
            <a:r>
              <a:rPr lang="en-US" dirty="0"/>
              <a:t>Circular </a:t>
            </a:r>
            <a:r>
              <a:rPr lang="en-US" dirty="0" err="1"/>
              <a:t>Obst</a:t>
            </a:r>
            <a:r>
              <a:rPr lang="en-US" dirty="0"/>
              <a:t>: [</a:t>
            </a:r>
            <a:r>
              <a:rPr lang="en-US" dirty="0" err="1"/>
              <a:t>x_center</a:t>
            </a:r>
            <a:r>
              <a:rPr lang="en-US" dirty="0"/>
              <a:t>, </a:t>
            </a:r>
            <a:r>
              <a:rPr lang="en-US" dirty="0" err="1"/>
              <a:t>y_center</a:t>
            </a:r>
            <a:r>
              <a:rPr lang="en-US" dirty="0"/>
              <a:t>, radius]</a:t>
            </a:r>
          </a:p>
          <a:p>
            <a:pPr lvl="1"/>
            <a:r>
              <a:rPr lang="en-US" dirty="0"/>
              <a:t>Rectangular </a:t>
            </a:r>
            <a:r>
              <a:rPr lang="en-US" dirty="0" err="1"/>
              <a:t>Obs</a:t>
            </a:r>
            <a:r>
              <a:rPr lang="en-US" dirty="0"/>
              <a:t>: [</a:t>
            </a:r>
            <a:r>
              <a:rPr lang="en-US" dirty="0" err="1"/>
              <a:t>x_min</a:t>
            </a:r>
            <a:r>
              <a:rPr lang="en-US" dirty="0"/>
              <a:t>, </a:t>
            </a:r>
            <a:r>
              <a:rPr lang="en-US" dirty="0" err="1"/>
              <a:t>x_max</a:t>
            </a:r>
            <a:r>
              <a:rPr lang="en-US" dirty="0"/>
              <a:t>, </a:t>
            </a:r>
            <a:r>
              <a:rPr lang="en-US" dirty="0" err="1"/>
              <a:t>y_min</a:t>
            </a:r>
            <a:r>
              <a:rPr lang="en-US" dirty="0"/>
              <a:t>, </a:t>
            </a:r>
            <a:r>
              <a:rPr lang="en-US" dirty="0" err="1"/>
              <a:t>y_max</a:t>
            </a:r>
            <a:r>
              <a:rPr lang="en-US" dirty="0"/>
              <a:t>]</a:t>
            </a:r>
          </a:p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N waypoints from the start point to the goal point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79214A-E163-E919-56EA-29C9C2501783}"/>
              </a:ext>
            </a:extLst>
          </p:cNvPr>
          <p:cNvSpPr txBox="1"/>
          <p:nvPr/>
        </p:nvSpPr>
        <p:spPr>
          <a:xfrm>
            <a:off x="8626736" y="4889191"/>
            <a:ext cx="273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1: Map Environment</a:t>
            </a:r>
          </a:p>
        </p:txBody>
      </p:sp>
    </p:spTree>
    <p:extLst>
      <p:ext uri="{BB962C8B-B14F-4D97-AF65-F5344CB8AC3E}">
        <p14:creationId xmlns:p14="http://schemas.microsoft.com/office/powerpoint/2010/main" val="1105772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6AF708-FC79-FBF9-9EEE-80306D705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88" y="365125"/>
            <a:ext cx="5852172" cy="4389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Pathfinding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A83EF-CC70-D581-4661-0F4E3938B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822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All cost functions:</a:t>
            </a:r>
          </a:p>
          <a:p>
            <a:pPr lvl="1"/>
            <a:r>
              <a:rPr lang="en-US" dirty="0"/>
              <a:t>Path length</a:t>
            </a:r>
          </a:p>
          <a:p>
            <a:pPr lvl="1"/>
            <a:r>
              <a:rPr lang="en-US" dirty="0"/>
              <a:t>Smoothness</a:t>
            </a:r>
          </a:p>
          <a:p>
            <a:pPr lvl="1"/>
            <a:r>
              <a:rPr lang="en-US" dirty="0"/>
              <a:t>Collision</a:t>
            </a:r>
          </a:p>
          <a:p>
            <a:pPr lvl="1"/>
            <a:r>
              <a:rPr lang="en-US" dirty="0"/>
              <a:t>Point collapse</a:t>
            </a:r>
          </a:p>
          <a:p>
            <a:r>
              <a:rPr lang="en-US" dirty="0"/>
              <a:t>Solution 1:</a:t>
            </a:r>
          </a:p>
          <a:p>
            <a:pPr lvl="1"/>
            <a:r>
              <a:rPr lang="en-US" dirty="0"/>
              <a:t>Final cost = </a:t>
            </a:r>
            <a:r>
              <a:rPr lang="en-US" dirty="0" err="1"/>
              <a:t>c1</a:t>
            </a:r>
            <a:r>
              <a:rPr lang="en-US" dirty="0"/>
              <a:t>*Path length + </a:t>
            </a:r>
            <a:r>
              <a:rPr lang="en-US" dirty="0" err="1"/>
              <a:t>c2</a:t>
            </a:r>
            <a:r>
              <a:rPr lang="en-US" dirty="0"/>
              <a:t>* Smoothness + </a:t>
            </a:r>
            <a:r>
              <a:rPr lang="en-US" dirty="0" err="1"/>
              <a:t>c3</a:t>
            </a:r>
            <a:r>
              <a:rPr lang="en-US" dirty="0"/>
              <a:t>*Collision + </a:t>
            </a:r>
            <a:r>
              <a:rPr lang="en-US" dirty="0" err="1"/>
              <a:t>c4</a:t>
            </a:r>
            <a:r>
              <a:rPr lang="en-US" dirty="0"/>
              <a:t>*Point collapse</a:t>
            </a:r>
          </a:p>
          <a:p>
            <a:r>
              <a:rPr lang="en-US" dirty="0"/>
              <a:t>Solution 2:</a:t>
            </a:r>
          </a:p>
          <a:p>
            <a:pPr lvl="1"/>
            <a:r>
              <a:rPr lang="en-US" dirty="0"/>
              <a:t>Cost = [Path length, Smoothness, Collision, Point collapse]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F1176-2B27-15D7-14E6-FFCE3AD997CB}"/>
              </a:ext>
            </a:extLst>
          </p:cNvPr>
          <p:cNvSpPr txBox="1"/>
          <p:nvPr/>
        </p:nvSpPr>
        <p:spPr>
          <a:xfrm>
            <a:off x="8969636" y="4917766"/>
            <a:ext cx="273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1: Map Environment</a:t>
            </a:r>
          </a:p>
        </p:txBody>
      </p:sp>
    </p:spTree>
    <p:extLst>
      <p:ext uri="{BB962C8B-B14F-4D97-AF65-F5344CB8AC3E}">
        <p14:creationId xmlns:p14="http://schemas.microsoft.com/office/powerpoint/2010/main" val="2659241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C925277-8FA3-AA23-0D7C-7169DCC09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28" y="1027906"/>
            <a:ext cx="5852172" cy="43891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D62DDC-AC29-707C-1915-A46A85A00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37" y="1090056"/>
            <a:ext cx="5852172" cy="43891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II. Compare Different EC Approach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0EC2D9-5BC7-C7DD-13AC-8AB1A087EA2F}"/>
              </a:ext>
            </a:extLst>
          </p:cNvPr>
          <p:cNvSpPr txBox="1"/>
          <p:nvPr/>
        </p:nvSpPr>
        <p:spPr>
          <a:xfrm>
            <a:off x="6990511" y="5479185"/>
            <a:ext cx="52014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 approach, population size = 500, generation = 200</a:t>
            </a:r>
          </a:p>
          <a:p>
            <a:r>
              <a:rPr lang="en-US" dirty="0"/>
              <a:t>Best fitness of all time: 57.03647928449562</a:t>
            </a:r>
          </a:p>
          <a:p>
            <a:r>
              <a:rPr lang="en-US" dirty="0"/>
              <a:t>Genetic Algorithm executed in: 310.0439 seconds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FADB27-1E9C-0A06-DC4E-66602D9C2EC2}"/>
              </a:ext>
            </a:extLst>
          </p:cNvPr>
          <p:cNvSpPr txBox="1"/>
          <p:nvPr/>
        </p:nvSpPr>
        <p:spPr>
          <a:xfrm>
            <a:off x="1478725" y="5471970"/>
            <a:ext cx="50556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PSO</a:t>
            </a:r>
            <a:r>
              <a:rPr lang="en-US" dirty="0"/>
              <a:t> approach, swarm size = 100, generations = 200</a:t>
            </a:r>
          </a:p>
          <a:p>
            <a:r>
              <a:rPr lang="en-US" dirty="0"/>
              <a:t>Best fitness of all time: 35.76094976088982</a:t>
            </a:r>
          </a:p>
          <a:p>
            <a:r>
              <a:rPr lang="en-US" dirty="0" err="1"/>
              <a:t>PSO</a:t>
            </a:r>
            <a:r>
              <a:rPr lang="en-US" dirty="0"/>
              <a:t> executed in: 58.5312 seconds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3EACC0-2C21-1550-5D56-D528CE736DA1}"/>
              </a:ext>
            </a:extLst>
          </p:cNvPr>
          <p:cNvSpPr txBox="1"/>
          <p:nvPr/>
        </p:nvSpPr>
        <p:spPr>
          <a:xfrm>
            <a:off x="4065099" y="6424743"/>
            <a:ext cx="49734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N_waypoints</a:t>
            </a:r>
            <a:r>
              <a:rPr lang="en-US" dirty="0"/>
              <a:t> =15, </a:t>
            </a:r>
            <a:r>
              <a:rPr lang="en-US" dirty="0" err="1"/>
              <a:t>c1</a:t>
            </a:r>
            <a:r>
              <a:rPr lang="en-US" dirty="0"/>
              <a:t>, </a:t>
            </a:r>
            <a:r>
              <a:rPr lang="en-US" dirty="0" err="1"/>
              <a:t>c2</a:t>
            </a:r>
            <a:r>
              <a:rPr lang="en-US" dirty="0"/>
              <a:t>, </a:t>
            </a:r>
            <a:r>
              <a:rPr lang="en-US" dirty="0" err="1"/>
              <a:t>c3</a:t>
            </a:r>
            <a:r>
              <a:rPr lang="en-US" dirty="0"/>
              <a:t>, </a:t>
            </a:r>
            <a:r>
              <a:rPr lang="en-US" dirty="0" err="1"/>
              <a:t>c4</a:t>
            </a:r>
            <a:r>
              <a:rPr lang="en-US" dirty="0"/>
              <a:t> = [1, 1, 5000, 1000]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D2F36E-1AD6-6D27-7B9C-20E55AE54253}"/>
              </a:ext>
            </a:extLst>
          </p:cNvPr>
          <p:cNvSpPr txBox="1"/>
          <p:nvPr/>
        </p:nvSpPr>
        <p:spPr>
          <a:xfrm>
            <a:off x="128337" y="1517559"/>
            <a:ext cx="1371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2:  </a:t>
            </a:r>
            <a:r>
              <a:rPr lang="en-US" dirty="0" err="1"/>
              <a:t>PSO</a:t>
            </a:r>
            <a:r>
              <a:rPr lang="en-US" dirty="0"/>
              <a:t> solution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CA4902-C5C5-23C8-438D-E672556FE205}"/>
              </a:ext>
            </a:extLst>
          </p:cNvPr>
          <p:cNvSpPr txBox="1"/>
          <p:nvPr/>
        </p:nvSpPr>
        <p:spPr>
          <a:xfrm>
            <a:off x="5865867" y="1517559"/>
            <a:ext cx="1371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3:  GA solution</a:t>
            </a:r>
          </a:p>
        </p:txBody>
      </p:sp>
    </p:spTree>
    <p:extLst>
      <p:ext uri="{BB962C8B-B14F-4D97-AF65-F5344CB8AC3E}">
        <p14:creationId xmlns:p14="http://schemas.microsoft.com/office/powerpoint/2010/main" val="4146055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III. </a:t>
            </a:r>
            <a:r>
              <a:rPr lang="en-US" dirty="0" err="1"/>
              <a:t>PSO</a:t>
            </a:r>
            <a:r>
              <a:rPr lang="en-US" dirty="0"/>
              <a:t>-SA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5FC6A-0FFC-6370-D171-3BE0F0B5A2B6}"/>
              </a:ext>
            </a:extLst>
          </p:cNvPr>
          <p:cNvSpPr txBox="1"/>
          <p:nvPr/>
        </p:nvSpPr>
        <p:spPr>
          <a:xfrm>
            <a:off x="5745622" y="1346196"/>
            <a:ext cx="938728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nsolas" panose="020B0609020204030204" pitchFamily="49" charset="0"/>
              </a:rPr>
              <a:t>FUNCTION </a:t>
            </a:r>
            <a:r>
              <a:rPr lang="en-US" sz="1200" b="1" dirty="0" err="1">
                <a:latin typeface="Consolas" panose="020B0609020204030204" pitchFamily="49" charset="0"/>
              </a:rPr>
              <a:t>update_swarm_information</a:t>
            </a:r>
            <a:r>
              <a:rPr lang="en-US" sz="1200" b="1" dirty="0">
                <a:latin typeface="Consolas" panose="020B0609020204030204" pitchFamily="49" charset="0"/>
              </a:rPr>
              <a:t>():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b="1" dirty="0">
                <a:latin typeface="Consolas" panose="020B0609020204030204" pitchFamily="49" charset="0"/>
              </a:rPr>
              <a:t>// Evaluate current fitness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 ← evaluate objective function at all positions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b="1" dirty="0">
                <a:latin typeface="Consolas" panose="020B0609020204030204" pitchFamily="49" charset="0"/>
              </a:rPr>
              <a:t>// Update personal bests (</a:t>
            </a:r>
            <a:r>
              <a:rPr lang="en-US" sz="1200" b="1" dirty="0" err="1">
                <a:latin typeface="Consolas" panose="020B0609020204030204" pitchFamily="49" charset="0"/>
              </a:rPr>
              <a:t>p_best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FOR each particle 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IF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&lt;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latin typeface="Consolas" panose="020B0609020204030204" pitchFamily="49" charset="0"/>
              </a:rPr>
              <a:t>p_best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← </a:t>
            </a:r>
            <a:r>
              <a:rPr lang="en-US" sz="1200" dirty="0" err="1">
                <a:latin typeface="Consolas" panose="020B0609020204030204" pitchFamily="49" charset="0"/>
              </a:rPr>
              <a:t>current_position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←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ELSE: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delta ← sigmoid(abs(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-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]))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prob ← exp(-delta / temperature)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IF random() &lt; prob: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   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←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b="1" dirty="0">
                <a:latin typeface="Consolas" panose="020B0609020204030204" pitchFamily="49" charset="0"/>
              </a:rPr>
              <a:t>// Compute weighted mean best position (</a:t>
            </a:r>
            <a:r>
              <a:rPr lang="en-US" sz="1200" b="1" dirty="0" err="1">
                <a:latin typeface="Consolas" panose="020B0609020204030204" pitchFamily="49" charset="0"/>
              </a:rPr>
              <a:t>p_mean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weights ← (max(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) -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) / (max - min)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weighted_best</a:t>
            </a:r>
            <a:r>
              <a:rPr lang="en-US" sz="1200" dirty="0">
                <a:latin typeface="Consolas" panose="020B0609020204030204" pitchFamily="49" charset="0"/>
              </a:rPr>
              <a:t> ← sum(weights[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* </a:t>
            </a:r>
            <a:r>
              <a:rPr lang="en-US" sz="1200" dirty="0" err="1">
                <a:latin typeface="Consolas" panose="020B0609020204030204" pitchFamily="49" charset="0"/>
              </a:rPr>
              <a:t>p_best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for all 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)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b="1" dirty="0">
                <a:latin typeface="Consolas" panose="020B0609020204030204" pitchFamily="49" charset="0"/>
              </a:rPr>
              <a:t>// Update global best (</a:t>
            </a:r>
            <a:r>
              <a:rPr lang="en-US" sz="1200" b="1" dirty="0" err="1">
                <a:latin typeface="Consolas" panose="020B0609020204030204" pitchFamily="49" charset="0"/>
              </a:rPr>
              <a:t>g_best</a:t>
            </a:r>
            <a:r>
              <a:rPr lang="en-US" sz="1200" b="1" dirty="0">
                <a:latin typeface="Consolas" panose="020B0609020204030204" pitchFamily="49" charset="0"/>
              </a:rPr>
              <a:t>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min_index</a:t>
            </a:r>
            <a:r>
              <a:rPr lang="en-US" sz="1200" dirty="0">
                <a:latin typeface="Consolas" panose="020B0609020204030204" pitchFamily="49" charset="0"/>
              </a:rPr>
              <a:t> ← index of min(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IF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min_index</a:t>
            </a:r>
            <a:r>
              <a:rPr lang="en-US" sz="1200" dirty="0">
                <a:latin typeface="Consolas" panose="020B0609020204030204" pitchFamily="49" charset="0"/>
              </a:rPr>
              <a:t>] &lt; </a:t>
            </a:r>
            <a:r>
              <a:rPr lang="en-US" sz="1200" dirty="0" err="1">
                <a:latin typeface="Consolas" panose="020B0609020204030204" pitchFamily="49" charset="0"/>
              </a:rPr>
              <a:t>g_best_fitness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latin typeface="Consolas" panose="020B0609020204030204" pitchFamily="49" charset="0"/>
              </a:rPr>
              <a:t>g_best</a:t>
            </a:r>
            <a:r>
              <a:rPr lang="en-US" sz="1200" dirty="0">
                <a:latin typeface="Consolas" panose="020B0609020204030204" pitchFamily="49" charset="0"/>
              </a:rPr>
              <a:t> ← </a:t>
            </a:r>
            <a:r>
              <a:rPr lang="en-US" sz="1200" dirty="0" err="1">
                <a:latin typeface="Consolas" panose="020B0609020204030204" pitchFamily="49" charset="0"/>
              </a:rPr>
              <a:t>current_position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min_index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latin typeface="Consolas" panose="020B0609020204030204" pitchFamily="49" charset="0"/>
              </a:rPr>
              <a:t>g_best_fitness</a:t>
            </a:r>
            <a:r>
              <a:rPr lang="en-US" sz="1200" dirty="0">
                <a:latin typeface="Consolas" panose="020B0609020204030204" pitchFamily="49" charset="0"/>
              </a:rPr>
              <a:t> ←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min_index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ELSE: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add small random jitter to all particle velocities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2C2F27-7393-F22E-D4CB-9B3569810CC7}"/>
              </a:ext>
            </a:extLst>
          </p:cNvPr>
          <p:cNvSpPr txBox="1"/>
          <p:nvPr/>
        </p:nvSpPr>
        <p:spPr>
          <a:xfrm>
            <a:off x="489958" y="1346195"/>
            <a:ext cx="54151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nsolas" panose="020B0609020204030204" pitchFamily="49" charset="0"/>
              </a:rPr>
              <a:t>FUNCTION main():</a:t>
            </a:r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FOR each generation UNTIL </a:t>
            </a:r>
            <a:r>
              <a:rPr lang="en-US" sz="1200" dirty="0" err="1">
                <a:latin typeface="Consolas" panose="020B0609020204030204" pitchFamily="49" charset="0"/>
              </a:rPr>
              <a:t>max_generations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IF temperature ≤ </a:t>
            </a:r>
            <a:r>
              <a:rPr lang="en-US" sz="1200" dirty="0" err="1">
                <a:latin typeface="Consolas" panose="020B0609020204030204" pitchFamily="49" charset="0"/>
              </a:rPr>
              <a:t>Tmin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BREAK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update_swarm_information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update_positions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b="1" dirty="0">
                <a:latin typeface="Consolas" panose="020B0609020204030204" pitchFamily="49" charset="0"/>
              </a:rPr>
              <a:t>FUNCTION </a:t>
            </a:r>
            <a:r>
              <a:rPr lang="en-US" sz="1200" b="1" dirty="0" err="1">
                <a:latin typeface="Consolas" panose="020B0609020204030204" pitchFamily="49" charset="0"/>
              </a:rPr>
              <a:t>update_positions</a:t>
            </a:r>
            <a:r>
              <a:rPr lang="en-US" sz="1200" b="1" dirty="0">
                <a:latin typeface="Consolas" panose="020B0609020204030204" pitchFamily="49" charset="0"/>
              </a:rPr>
              <a:t>():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IF random() &gt; </a:t>
            </a:r>
            <a:r>
              <a:rPr lang="en-US" sz="1200" dirty="0" err="1">
                <a:latin typeface="Consolas" panose="020B0609020204030204" pitchFamily="49" charset="0"/>
              </a:rPr>
              <a:t>attraction_value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inertia ← w * velocity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cognitive ← </a:t>
            </a:r>
            <a:r>
              <a:rPr lang="en-US" sz="1200" dirty="0" err="1">
                <a:latin typeface="Consolas" panose="020B0609020204030204" pitchFamily="49" charset="0"/>
              </a:rPr>
              <a:t>c1</a:t>
            </a:r>
            <a:r>
              <a:rPr lang="en-US" sz="1200" dirty="0">
                <a:latin typeface="Consolas" panose="020B0609020204030204" pitchFamily="49" charset="0"/>
              </a:rPr>
              <a:t> * rand() * (</a:t>
            </a:r>
            <a:r>
              <a:rPr lang="en-US" sz="1200" dirty="0" err="1">
                <a:latin typeface="Consolas" panose="020B0609020204030204" pitchFamily="49" charset="0"/>
              </a:rPr>
              <a:t>p_best</a:t>
            </a:r>
            <a:r>
              <a:rPr lang="en-US" sz="1200" dirty="0">
                <a:latin typeface="Consolas" panose="020B0609020204030204" pitchFamily="49" charset="0"/>
              </a:rPr>
              <a:t> - position)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social ← </a:t>
            </a:r>
            <a:r>
              <a:rPr lang="en-US" sz="1200" dirty="0" err="1">
                <a:latin typeface="Consolas" panose="020B0609020204030204" pitchFamily="49" charset="0"/>
              </a:rPr>
              <a:t>c2</a:t>
            </a:r>
            <a:r>
              <a:rPr lang="en-US" sz="1200" dirty="0">
                <a:latin typeface="Consolas" panose="020B0609020204030204" pitchFamily="49" charset="0"/>
              </a:rPr>
              <a:t> * rand() * (</a:t>
            </a:r>
            <a:r>
              <a:rPr lang="en-US" sz="1200" dirty="0" err="1">
                <a:latin typeface="Consolas" panose="020B0609020204030204" pitchFamily="49" charset="0"/>
              </a:rPr>
              <a:t>g_best</a:t>
            </a:r>
            <a:r>
              <a:rPr lang="en-US" sz="1200" dirty="0">
                <a:latin typeface="Consolas" panose="020B0609020204030204" pitchFamily="49" charset="0"/>
              </a:rPr>
              <a:t> - position)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latin typeface="Consolas" panose="020B0609020204030204" pitchFamily="49" charset="0"/>
              </a:rPr>
              <a:t>mean_social</a:t>
            </a:r>
            <a:r>
              <a:rPr lang="en-US" sz="1200" dirty="0">
                <a:latin typeface="Consolas" panose="020B0609020204030204" pitchFamily="49" charset="0"/>
              </a:rPr>
              <a:t> ← </a:t>
            </a:r>
            <a:r>
              <a:rPr lang="en-US" sz="1200" dirty="0" err="1">
                <a:latin typeface="Consolas" panose="020B0609020204030204" pitchFamily="49" charset="0"/>
              </a:rPr>
              <a:t>c3</a:t>
            </a:r>
            <a:r>
              <a:rPr lang="en-US" sz="1200" dirty="0">
                <a:latin typeface="Consolas" panose="020B0609020204030204" pitchFamily="49" charset="0"/>
              </a:rPr>
              <a:t> * rand() * (</a:t>
            </a:r>
            <a:r>
              <a:rPr lang="en-US" sz="1200" dirty="0" err="1">
                <a:latin typeface="Consolas" panose="020B0609020204030204" pitchFamily="49" charset="0"/>
              </a:rPr>
              <a:t>weighted_best</a:t>
            </a:r>
            <a:r>
              <a:rPr lang="en-US" sz="1200" dirty="0">
                <a:latin typeface="Consolas" panose="020B0609020204030204" pitchFamily="49" charset="0"/>
              </a:rPr>
              <a:t> - position)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velocity ← inertia + cognitive + social + </a:t>
            </a:r>
            <a:r>
              <a:rPr lang="en-US" sz="1200" dirty="0" err="1">
                <a:latin typeface="Consolas" panose="020B0609020204030204" pitchFamily="49" charset="0"/>
              </a:rPr>
              <a:t>mean_social</a:t>
            </a:r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    CLIP velocity to [-0.1 * range, 0.1 * range]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ELSE: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velocity ← </a:t>
            </a:r>
            <a:r>
              <a:rPr lang="en-US" sz="1200" dirty="0" err="1">
                <a:latin typeface="Consolas" panose="020B0609020204030204" pitchFamily="49" charset="0"/>
              </a:rPr>
              <a:t>c3_init</a:t>
            </a:r>
            <a:r>
              <a:rPr lang="en-US" sz="1200" dirty="0">
                <a:latin typeface="Consolas" panose="020B0609020204030204" pitchFamily="49" charset="0"/>
              </a:rPr>
              <a:t> * rand() * (</a:t>
            </a:r>
            <a:r>
              <a:rPr lang="en-US" sz="1200" dirty="0" err="1">
                <a:latin typeface="Consolas" panose="020B0609020204030204" pitchFamily="49" charset="0"/>
              </a:rPr>
              <a:t>weighted_best</a:t>
            </a:r>
            <a:r>
              <a:rPr lang="en-US" sz="1200" dirty="0">
                <a:latin typeface="Consolas" panose="020B0609020204030204" pitchFamily="49" charset="0"/>
              </a:rPr>
              <a:t> - position)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position ← position + velocity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CLIP position to [</a:t>
            </a:r>
            <a:r>
              <a:rPr lang="en-US" sz="1200" dirty="0" err="1">
                <a:latin typeface="Consolas" panose="020B0609020204030204" pitchFamily="49" charset="0"/>
              </a:rPr>
              <a:t>search_space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596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III. </a:t>
            </a:r>
            <a:r>
              <a:rPr lang="en-US" dirty="0" err="1"/>
              <a:t>PSO</a:t>
            </a:r>
            <a:r>
              <a:rPr lang="en-US" dirty="0"/>
              <a:t>-SA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17ACD-CC65-70B0-0630-37293C369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1" r="11371"/>
          <a:stretch/>
        </p:blipFill>
        <p:spPr>
          <a:xfrm>
            <a:off x="8522801" y="3256529"/>
            <a:ext cx="3499558" cy="3397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57AB5B-6B39-13C5-0A06-6BDD2905D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r="10372"/>
          <a:stretch/>
        </p:blipFill>
        <p:spPr>
          <a:xfrm>
            <a:off x="4606786" y="3256526"/>
            <a:ext cx="3590061" cy="33972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86282D-0F2F-B1EB-9F9E-1C38A2DEB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r="10372"/>
          <a:stretch/>
        </p:blipFill>
        <p:spPr>
          <a:xfrm>
            <a:off x="4576176" y="-98381"/>
            <a:ext cx="3590061" cy="33972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3A87BD-82EE-3A34-BFE6-FC2E8C006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r="10372"/>
          <a:stretch/>
        </p:blipFill>
        <p:spPr>
          <a:xfrm>
            <a:off x="8426859" y="-98381"/>
            <a:ext cx="3590061" cy="33972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1EF38FC-0479-233C-51D1-B50B891D1FF7}"/>
              </a:ext>
            </a:extLst>
          </p:cNvPr>
          <p:cNvSpPr txBox="1"/>
          <p:nvPr/>
        </p:nvSpPr>
        <p:spPr>
          <a:xfrm>
            <a:off x="400049" y="1574494"/>
            <a:ext cx="3990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4</a:t>
            </a:r>
          </a:p>
          <a:p>
            <a:pPr marL="342900" indent="-342900">
              <a:buAutoNum type="alphaLcParenR"/>
            </a:pPr>
            <a:r>
              <a:rPr lang="en-US" dirty="0" err="1"/>
              <a:t>Trajactory</a:t>
            </a:r>
            <a:r>
              <a:rPr lang="en-US" dirty="0"/>
              <a:t> 1, </a:t>
            </a:r>
            <a:r>
              <a:rPr lang="en-US" dirty="0" err="1"/>
              <a:t>best_fitness</a:t>
            </a:r>
            <a:r>
              <a:rPr lang="en-US" dirty="0"/>
              <a:t> = 33 </a:t>
            </a:r>
          </a:p>
          <a:p>
            <a:pPr marL="342900" indent="-342900">
              <a:buAutoNum type="alphaLcParenR"/>
            </a:pPr>
            <a:r>
              <a:rPr lang="en-US" dirty="0"/>
              <a:t>b) </a:t>
            </a:r>
            <a:r>
              <a:rPr lang="en-US" dirty="0" err="1"/>
              <a:t>Best_fitness</a:t>
            </a:r>
            <a:r>
              <a:rPr lang="en-US" dirty="0"/>
              <a:t> = 35</a:t>
            </a:r>
          </a:p>
          <a:p>
            <a:r>
              <a:rPr lang="en-US" dirty="0"/>
              <a:t>c) </a:t>
            </a:r>
            <a:r>
              <a:rPr lang="en-US" dirty="0" err="1"/>
              <a:t>Best_fitness</a:t>
            </a:r>
            <a:r>
              <a:rPr lang="en-US" dirty="0"/>
              <a:t> = 30 d) </a:t>
            </a:r>
            <a:r>
              <a:rPr lang="en-US" dirty="0" err="1"/>
              <a:t>Best_fitness</a:t>
            </a:r>
            <a:r>
              <a:rPr lang="en-US" dirty="0"/>
              <a:t>= 33</a:t>
            </a:r>
          </a:p>
          <a:p>
            <a:r>
              <a:rPr lang="en-US" dirty="0"/>
              <a:t>Swarm size = 100</a:t>
            </a:r>
          </a:p>
          <a:p>
            <a:r>
              <a:rPr lang="en-US" dirty="0"/>
              <a:t>Generations = 200</a:t>
            </a:r>
          </a:p>
          <a:p>
            <a:r>
              <a:rPr lang="en-US" dirty="0"/>
              <a:t>Approximate time: 56~58 seconds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908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III. </a:t>
            </a:r>
            <a:r>
              <a:rPr lang="en-US" dirty="0" err="1"/>
              <a:t>PSO</a:t>
            </a:r>
            <a:r>
              <a:rPr lang="en-US" dirty="0"/>
              <a:t>-SA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17ACD-CC65-70B0-0630-37293C369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1" r="11371"/>
          <a:stretch/>
        </p:blipFill>
        <p:spPr>
          <a:xfrm>
            <a:off x="8312478" y="3052352"/>
            <a:ext cx="3920204" cy="38056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57AB5B-6B39-13C5-0A06-6BDD2905D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r="10372"/>
          <a:stretch/>
        </p:blipFill>
        <p:spPr>
          <a:xfrm>
            <a:off x="4391024" y="3052349"/>
            <a:ext cx="4021585" cy="38056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86282D-0F2F-B1EB-9F9E-1C38A2DEB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r="10372"/>
          <a:stretch/>
        </p:blipFill>
        <p:spPr>
          <a:xfrm>
            <a:off x="4360414" y="-302557"/>
            <a:ext cx="4021585" cy="3805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3A87BD-82EE-3A34-BFE6-FC2E8C006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2" r="10372"/>
          <a:stretch/>
        </p:blipFill>
        <p:spPr>
          <a:xfrm>
            <a:off x="8211097" y="-302557"/>
            <a:ext cx="4021585" cy="38056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1EF38FC-0479-233C-51D1-B50B891D1FF7}"/>
              </a:ext>
            </a:extLst>
          </p:cNvPr>
          <p:cNvSpPr txBox="1"/>
          <p:nvPr/>
        </p:nvSpPr>
        <p:spPr>
          <a:xfrm>
            <a:off x="400049" y="1574494"/>
            <a:ext cx="39909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</a:t>
            </a:r>
          </a:p>
          <a:p>
            <a:pPr marL="342900" indent="-342900">
              <a:buAutoNum type="alphaLcParenR"/>
            </a:pPr>
            <a:r>
              <a:rPr lang="en-US" dirty="0" err="1"/>
              <a:t>Best_fitness</a:t>
            </a:r>
            <a:r>
              <a:rPr lang="en-US" dirty="0"/>
              <a:t> = 33 b) </a:t>
            </a:r>
            <a:r>
              <a:rPr lang="en-US" dirty="0" err="1"/>
              <a:t>Best_fitness</a:t>
            </a:r>
            <a:r>
              <a:rPr lang="en-US" dirty="0"/>
              <a:t> = 35</a:t>
            </a:r>
          </a:p>
          <a:p>
            <a:r>
              <a:rPr lang="en-US" dirty="0"/>
              <a:t>c) </a:t>
            </a:r>
            <a:r>
              <a:rPr lang="en-US" dirty="0" err="1"/>
              <a:t>Best_fitness</a:t>
            </a:r>
            <a:r>
              <a:rPr lang="en-US" dirty="0"/>
              <a:t> = 30 d) </a:t>
            </a:r>
            <a:r>
              <a:rPr lang="en-US" dirty="0" err="1"/>
              <a:t>Best_fitness</a:t>
            </a:r>
            <a:r>
              <a:rPr lang="en-US" dirty="0"/>
              <a:t>= 33</a:t>
            </a:r>
          </a:p>
          <a:p>
            <a:r>
              <a:rPr lang="en-US" dirty="0"/>
              <a:t>Swarm size = 100</a:t>
            </a:r>
          </a:p>
          <a:p>
            <a:r>
              <a:rPr lang="en-US" dirty="0"/>
              <a:t>Generations = 200</a:t>
            </a:r>
          </a:p>
          <a:p>
            <a:r>
              <a:rPr lang="en-US" dirty="0"/>
              <a:t>Approximate time: 56~58 seconds</a:t>
            </a:r>
          </a:p>
          <a:p>
            <a:endParaRPr lang="en-US" dirty="0"/>
          </a:p>
          <a:p>
            <a:r>
              <a:rPr lang="en-US" dirty="0"/>
              <a:t>Disadvantage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is seem that there are multiple optimal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is not “fair” to weigh the path length and smoothness by 1:1 ratio</a:t>
            </a:r>
          </a:p>
          <a:p>
            <a:endParaRPr lang="en-US" dirty="0"/>
          </a:p>
          <a:p>
            <a:r>
              <a:rPr lang="en-US" dirty="0"/>
              <a:t>=&gt; Find the </a:t>
            </a:r>
            <a:r>
              <a:rPr lang="en-US" dirty="0" err="1"/>
              <a:t>patero</a:t>
            </a:r>
            <a:r>
              <a:rPr lang="en-US" dirty="0"/>
              <a:t> set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750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IV. My </a:t>
            </a:r>
            <a:r>
              <a:rPr lang="en-US" dirty="0" err="1"/>
              <a:t>MOPSO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5FC6A-0FFC-6370-D171-3BE0F0B5A2B6}"/>
              </a:ext>
            </a:extLst>
          </p:cNvPr>
          <p:cNvSpPr txBox="1"/>
          <p:nvPr/>
        </p:nvSpPr>
        <p:spPr>
          <a:xfrm>
            <a:off x="5745622" y="1346196"/>
            <a:ext cx="93872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nsolas" panose="020B0609020204030204" pitchFamily="49" charset="0"/>
              </a:rPr>
              <a:t>FUNCTION </a:t>
            </a:r>
            <a:r>
              <a:rPr lang="en-US" sz="1200" b="1" dirty="0" err="1">
                <a:latin typeface="Consolas" panose="020B0609020204030204" pitchFamily="49" charset="0"/>
              </a:rPr>
              <a:t>update_swarm_information_2</a:t>
            </a:r>
            <a:r>
              <a:rPr lang="en-US" sz="1200" b="1" dirty="0">
                <a:latin typeface="Consolas" panose="020B0609020204030204" pitchFamily="49" charset="0"/>
              </a:rPr>
              <a:t>():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# Inspire by NSGA II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current_fitness</a:t>
            </a:r>
            <a:r>
              <a:rPr lang="en-US" sz="1200" dirty="0">
                <a:latin typeface="Consolas" panose="020B0609020204030204" pitchFamily="49" charset="0"/>
              </a:rPr>
              <a:t> ← evaluate </a:t>
            </a:r>
            <a:r>
              <a:rPr lang="en-US" sz="1200" dirty="0" err="1">
                <a:latin typeface="Consolas" panose="020B0609020204030204" pitchFamily="49" charset="0"/>
              </a:rPr>
              <a:t>objective_function_2</a:t>
            </a:r>
            <a:r>
              <a:rPr lang="en-US" sz="1200" dirty="0">
                <a:latin typeface="Consolas" panose="020B0609020204030204" pitchFamily="49" charset="0"/>
              </a:rPr>
              <a:t> for each swarm position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total_positions</a:t>
            </a:r>
            <a:r>
              <a:rPr lang="en-US" sz="1200" dirty="0">
                <a:latin typeface="Consolas" panose="020B0609020204030204" pitchFamily="49" charset="0"/>
              </a:rPr>
              <a:t> ← combine </a:t>
            </a:r>
            <a:r>
              <a:rPr lang="en-US" sz="1200" dirty="0" err="1">
                <a:latin typeface="Consolas" panose="020B0609020204030204" pitchFamily="49" charset="0"/>
              </a:rPr>
              <a:t>p_best</a:t>
            </a:r>
            <a:r>
              <a:rPr lang="en-US" sz="1200" dirty="0">
                <a:latin typeface="Consolas" panose="020B0609020204030204" pitchFamily="49" charset="0"/>
              </a:rPr>
              <a:t> and current positions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total_fitness</a:t>
            </a:r>
            <a:r>
              <a:rPr lang="en-US" sz="1200" dirty="0">
                <a:latin typeface="Consolas" panose="020B0609020204030204" pitchFamily="49" charset="0"/>
              </a:rPr>
              <a:t> ← combine </a:t>
            </a:r>
            <a:r>
              <a:rPr lang="en-US" sz="1200" dirty="0" err="1">
                <a:latin typeface="Consolas" panose="020B0609020204030204" pitchFamily="49" charset="0"/>
              </a:rPr>
              <a:t>p_best</a:t>
            </a:r>
            <a:r>
              <a:rPr lang="en-US" sz="1200" dirty="0">
                <a:latin typeface="Consolas" panose="020B0609020204030204" pitchFamily="49" charset="0"/>
              </a:rPr>
              <a:t> and current fitness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fronts, ranks ← </a:t>
            </a:r>
            <a:r>
              <a:rPr lang="en-US" sz="1200" dirty="0" err="1">
                <a:latin typeface="Consolas" panose="020B0609020204030204" pitchFamily="49" charset="0"/>
              </a:rPr>
              <a:t>fast_non_dominated_sort</a:t>
            </a:r>
            <a:r>
              <a:rPr lang="en-US" sz="1200" dirty="0">
                <a:latin typeface="Consolas" panose="020B0609020204030204" pitchFamily="49" charset="0"/>
              </a:rPr>
              <a:t>(</a:t>
            </a:r>
            <a:r>
              <a:rPr lang="en-US" sz="1200" dirty="0" err="1">
                <a:latin typeface="Consolas" panose="020B0609020204030204" pitchFamily="49" charset="0"/>
              </a:rPr>
              <a:t>total_fitness</a:t>
            </a:r>
            <a:r>
              <a:rPr lang="en-US" sz="1200" dirty="0">
                <a:latin typeface="Consolas" panose="020B0609020204030204" pitchFamily="49" charset="0"/>
              </a:rPr>
              <a:t>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swarm_p_best</a:t>
            </a:r>
            <a:r>
              <a:rPr lang="en-US" sz="1200" dirty="0">
                <a:latin typeface="Consolas" panose="020B0609020204030204" pitchFamily="49" charset="0"/>
              </a:rPr>
              <a:t> ← particle at low fronts and high </a:t>
            </a:r>
            <a:r>
              <a:rPr lang="en-US" sz="1200" dirty="0" err="1">
                <a:latin typeface="Consolas" panose="020B0609020204030204" pitchFamily="49" charset="0"/>
              </a:rPr>
              <a:t>crowding_distance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swarm_p_best</a:t>
            </a:r>
            <a:r>
              <a:rPr lang="en-US" sz="1200" dirty="0">
                <a:latin typeface="Consolas" panose="020B0609020204030204" pitchFamily="49" charset="0"/>
              </a:rPr>
              <a:t> ← </a:t>
            </a:r>
            <a:r>
              <a:rPr lang="en-US" sz="1200" dirty="0" err="1">
                <a:latin typeface="Consolas" panose="020B0609020204030204" pitchFamily="49" charset="0"/>
              </a:rPr>
              <a:t>new_p_best</a:t>
            </a:r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rank_swarm</a:t>
            </a:r>
            <a:r>
              <a:rPr lang="en-US" sz="1200" dirty="0">
                <a:latin typeface="Consolas" panose="020B0609020204030204" pitchFamily="49" charset="0"/>
              </a:rPr>
              <a:t> ← </a:t>
            </a:r>
            <a:r>
              <a:rPr lang="en-US" sz="1200" dirty="0" err="1">
                <a:latin typeface="Consolas" panose="020B0609020204030204" pitchFamily="49" charset="0"/>
              </a:rPr>
              <a:t>rank_list</a:t>
            </a:r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 ← evaluate </a:t>
            </a:r>
            <a:r>
              <a:rPr lang="en-US" sz="1200" dirty="0" err="1">
                <a:latin typeface="Consolas" panose="020B0609020204030204" pitchFamily="49" charset="0"/>
              </a:rPr>
              <a:t>objective_function_2</a:t>
            </a:r>
            <a:r>
              <a:rPr lang="en-US" sz="1200" dirty="0">
                <a:latin typeface="Consolas" panose="020B0609020204030204" pitchFamily="49" charset="0"/>
              </a:rPr>
              <a:t> for each </a:t>
            </a:r>
            <a:r>
              <a:rPr lang="en-US" sz="1200" dirty="0" err="1">
                <a:latin typeface="Consolas" panose="020B0609020204030204" pitchFamily="49" charset="0"/>
              </a:rPr>
              <a:t>p_best</a:t>
            </a:r>
            <a:endParaRPr lang="en-US" sz="1200" dirty="0">
              <a:latin typeface="Consolas" panose="020B0609020204030204" pitchFamily="49" charset="0"/>
            </a:endParaRP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swarm_weighted_best</a:t>
            </a:r>
            <a:r>
              <a:rPr lang="en-US" sz="1200" dirty="0">
                <a:latin typeface="Consolas" panose="020B0609020204030204" pitchFamily="49" charset="0"/>
              </a:rPr>
              <a:t> ← zero vector of shape (dimension, 2)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mask ← where third fitness objective == 0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weight ← exp(-</a:t>
            </a:r>
            <a:r>
              <a:rPr lang="en-US" sz="1200" dirty="0" err="1">
                <a:latin typeface="Consolas" panose="020B0609020204030204" pitchFamily="49" charset="0"/>
              </a:rPr>
              <a:t>selection_pressure</a:t>
            </a:r>
            <a:r>
              <a:rPr lang="en-US" sz="1200" dirty="0">
                <a:latin typeface="Consolas" panose="020B0609020204030204" pitchFamily="49" charset="0"/>
              </a:rPr>
              <a:t> × rank × mask)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normalize weight</a:t>
            </a:r>
          </a:p>
          <a:p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FOR 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 = 0 to </a:t>
            </a:r>
            <a:r>
              <a:rPr lang="en-US" sz="1200" dirty="0" err="1">
                <a:latin typeface="Consolas" panose="020B0609020204030204" pitchFamily="49" charset="0"/>
              </a:rPr>
              <a:t>swarm_size</a:t>
            </a:r>
            <a:r>
              <a:rPr lang="en-US" sz="1200" dirty="0">
                <a:latin typeface="Consolas" panose="020B0609020204030204" pitchFamily="49" charset="0"/>
              </a:rPr>
              <a:t> - 1: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latin typeface="Consolas" panose="020B0609020204030204" pitchFamily="49" charset="0"/>
              </a:rPr>
              <a:t>swarm_weighted_best</a:t>
            </a:r>
            <a:r>
              <a:rPr lang="en-US" sz="1200" dirty="0">
                <a:latin typeface="Consolas" panose="020B0609020204030204" pitchFamily="49" charset="0"/>
              </a:rPr>
              <a:t> += weight[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 × </a:t>
            </a:r>
            <a:r>
              <a:rPr lang="en-US" sz="1200" dirty="0" err="1">
                <a:latin typeface="Consolas" panose="020B0609020204030204" pitchFamily="49" charset="0"/>
              </a:rPr>
              <a:t>swarm_p_best</a:t>
            </a:r>
            <a:r>
              <a:rPr lang="en-US" sz="1200" dirty="0">
                <a:latin typeface="Consolas" panose="020B0609020204030204" pitchFamily="49" charset="0"/>
              </a:rPr>
              <a:t>[</a:t>
            </a:r>
            <a:r>
              <a:rPr lang="en-US" sz="1200" dirty="0" err="1">
                <a:latin typeface="Consolas" panose="020B0609020204030204" pitchFamily="49" charset="0"/>
              </a:rPr>
              <a:t>i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2C2F27-7393-F22E-D4CB-9B3569810CC7}"/>
              </a:ext>
            </a:extLst>
          </p:cNvPr>
          <p:cNvSpPr txBox="1"/>
          <p:nvPr/>
        </p:nvSpPr>
        <p:spPr>
          <a:xfrm>
            <a:off x="489958" y="1346195"/>
            <a:ext cx="54822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nsolas" panose="020B0609020204030204" pitchFamily="49" charset="0"/>
              </a:rPr>
              <a:t>FUNCTION main():</a:t>
            </a:r>
            <a:endParaRPr lang="en-US" sz="1200" dirty="0">
              <a:latin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</a:rPr>
              <a:t>    initialize swarm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generation ← 0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WHILE temperature &gt; </a:t>
            </a:r>
            <a:r>
              <a:rPr lang="en-US" sz="1200" dirty="0" err="1">
                <a:latin typeface="Consolas" panose="020B0609020204030204" pitchFamily="49" charset="0"/>
              </a:rPr>
              <a:t>Tmin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generation ← generation + 1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IF temperature ≤ </a:t>
            </a:r>
            <a:r>
              <a:rPr lang="en-US" sz="1200" dirty="0" err="1">
                <a:latin typeface="Consolas" panose="020B0609020204030204" pitchFamily="49" charset="0"/>
              </a:rPr>
              <a:t>Tmin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BREAK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IF all </a:t>
            </a:r>
            <a:r>
              <a:rPr lang="en-US" sz="1200" dirty="0" err="1">
                <a:latin typeface="Consolas" panose="020B0609020204030204" pitchFamily="49" charset="0"/>
              </a:rPr>
              <a:t>p_best_fitness</a:t>
            </a:r>
            <a:r>
              <a:rPr lang="en-US" sz="1200" dirty="0">
                <a:latin typeface="Consolas" panose="020B0609020204030204" pitchFamily="49" charset="0"/>
              </a:rPr>
              <a:t> have no collision and collapse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Enable mode switch flag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	    switch to objective function 2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	IF not switch flat: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latin typeface="Consolas" panose="020B0609020204030204" pitchFamily="49" charset="0"/>
              </a:rPr>
              <a:t>update_swarm_information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ELSE: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    </a:t>
            </a:r>
            <a:r>
              <a:rPr lang="en-US" sz="1200" dirty="0" err="1">
                <a:latin typeface="Consolas" panose="020B0609020204030204" pitchFamily="49" charset="0"/>
              </a:rPr>
              <a:t>update_swarm_information_2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r>
              <a:rPr lang="en-US" sz="1200" dirty="0">
                <a:latin typeface="Consolas" panose="020B0609020204030204" pitchFamily="49" charset="0"/>
              </a:rPr>
              <a:t>        temperature ← temperature x alpha</a:t>
            </a:r>
          </a:p>
        </p:txBody>
      </p:sp>
    </p:spTree>
    <p:extLst>
      <p:ext uri="{BB962C8B-B14F-4D97-AF65-F5344CB8AC3E}">
        <p14:creationId xmlns:p14="http://schemas.microsoft.com/office/powerpoint/2010/main" val="792743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IV. </a:t>
            </a:r>
            <a:r>
              <a:rPr lang="en-US" dirty="0" err="1"/>
              <a:t>MOPSO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93C0C58-1E96-4A25-E908-AE492B545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1" t="11068" r="17595"/>
          <a:stretch/>
        </p:blipFill>
        <p:spPr>
          <a:xfrm>
            <a:off x="8429556" y="0"/>
            <a:ext cx="3762443" cy="35105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7E3D0ED-BA9D-7E2B-E476-10D9987A20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0" t="11068" r="15880"/>
          <a:stretch/>
        </p:blipFill>
        <p:spPr>
          <a:xfrm>
            <a:off x="4375890" y="0"/>
            <a:ext cx="3942252" cy="35105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7DF4890-208D-2C4F-68D0-B4B5102102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6" t="11068" r="17709"/>
          <a:stretch/>
        </p:blipFill>
        <p:spPr>
          <a:xfrm>
            <a:off x="4465795" y="3428999"/>
            <a:ext cx="3762442" cy="35105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D1E151-62D9-9E33-74AC-279B20B236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" t="11068" r="15951"/>
          <a:stretch/>
        </p:blipFill>
        <p:spPr>
          <a:xfrm>
            <a:off x="8228237" y="3429000"/>
            <a:ext cx="3955307" cy="35105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9CA9DE-3741-995D-130D-5911BA95B679}"/>
              </a:ext>
            </a:extLst>
          </p:cNvPr>
          <p:cNvSpPr txBox="1"/>
          <p:nvPr/>
        </p:nvSpPr>
        <p:spPr>
          <a:xfrm>
            <a:off x="565402" y="1321356"/>
            <a:ext cx="37913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Swarm size = 200</a:t>
            </a:r>
          </a:p>
          <a:p>
            <a:r>
              <a:rPr lang="en-US" dirty="0"/>
              <a:t>Generation = 300</a:t>
            </a:r>
          </a:p>
          <a:p>
            <a:r>
              <a:rPr lang="en-US" dirty="0"/>
              <a:t>Execution time: 650+ seconds for each</a:t>
            </a:r>
          </a:p>
        </p:txBody>
      </p:sp>
    </p:spTree>
    <p:extLst>
      <p:ext uri="{BB962C8B-B14F-4D97-AF65-F5344CB8AC3E}">
        <p14:creationId xmlns:p14="http://schemas.microsoft.com/office/powerpoint/2010/main" val="244448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BA54CA-BE64-85C2-8012-0C3F063600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2" t="6852" r="15851" b="1597"/>
          <a:stretch/>
        </p:blipFill>
        <p:spPr>
          <a:xfrm>
            <a:off x="7381885" y="225385"/>
            <a:ext cx="3599088" cy="33026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F05DEA-C2E6-3F96-1CA0-CFD675CF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IV. </a:t>
            </a:r>
            <a:r>
              <a:rPr lang="en-US" dirty="0" err="1"/>
              <a:t>MOPSO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AB86E8-DBFB-D183-A241-D93CEEA92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7" t="5250" r="16595" b="-1"/>
          <a:stretch/>
        </p:blipFill>
        <p:spPr>
          <a:xfrm>
            <a:off x="7381885" y="3428999"/>
            <a:ext cx="3495666" cy="34179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814CF8-026A-5DCE-BE71-E87A5F4282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16198"/>
            <a:ext cx="5852172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21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1100</Words>
  <Application>Microsoft Office PowerPoint</Application>
  <PresentationFormat>Widescreen</PresentationFormat>
  <Paragraphs>143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Consolas</vt:lpstr>
      <vt:lpstr>Office Theme</vt:lpstr>
      <vt:lpstr>My Multi-Objective Particle Swarm Optimization </vt:lpstr>
      <vt:lpstr>I. Pathfinding Problem</vt:lpstr>
      <vt:lpstr>I. Pathfinding Problem</vt:lpstr>
      <vt:lpstr>II. Compare Different EC Approach</vt:lpstr>
      <vt:lpstr>III. PSO-SA</vt:lpstr>
      <vt:lpstr>III. PSO-SA</vt:lpstr>
      <vt:lpstr>III. PSO-SA</vt:lpstr>
      <vt:lpstr>IV. My MOPSO</vt:lpstr>
      <vt:lpstr>IV. MOPSO</vt:lpstr>
      <vt:lpstr>IV. MOPSO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Multi-Objective Particle Swarm Optimization </dc:title>
  <dc:creator>Thundera</dc:creator>
  <cp:lastModifiedBy>Thundera</cp:lastModifiedBy>
  <cp:revision>30</cp:revision>
  <dcterms:created xsi:type="dcterms:W3CDTF">2025-05-24T02:27:36Z</dcterms:created>
  <dcterms:modified xsi:type="dcterms:W3CDTF">2025-05-27T02:15:38Z</dcterms:modified>
</cp:coreProperties>
</file>